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Neue Einstellung" pitchFamily="2" charset="77"/>
      <p:regular r:id="rId11"/>
    </p:embeddedFont>
    <p:embeddedFont>
      <p:font typeface="Neue Einstellung Bold" pitchFamily="2" charset="77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 autoAdjust="0"/>
    <p:restoredTop sz="94656" autoAdjust="0"/>
  </p:normalViewPr>
  <p:slideViewPr>
    <p:cSldViewPr>
      <p:cViewPr varScale="1">
        <p:scale>
          <a:sx n="68" d="100"/>
          <a:sy n="68" d="100"/>
        </p:scale>
        <p:origin x="808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11099" y="-203260"/>
            <a:ext cx="8424691" cy="10693521"/>
            <a:chOff x="0" y="0"/>
            <a:chExt cx="11232921" cy="1425802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3755" r="23755"/>
            <a:stretch>
              <a:fillRect/>
            </a:stretch>
          </p:blipFill>
          <p:spPr>
            <a:xfrm>
              <a:off x="0" y="0"/>
              <a:ext cx="11232921" cy="14258028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801199" y="2304635"/>
            <a:ext cx="5441795" cy="5441795"/>
          </a:xfrm>
          <a:custGeom>
            <a:avLst/>
            <a:gdLst/>
            <a:ahLst/>
            <a:cxnLst/>
            <a:rect l="l" t="t" r="r" b="b"/>
            <a:pathLst>
              <a:path w="5441795" h="5441795">
                <a:moveTo>
                  <a:pt x="0" y="0"/>
                </a:moveTo>
                <a:lnTo>
                  <a:pt x="5441795" y="0"/>
                </a:lnTo>
                <a:lnTo>
                  <a:pt x="5441795" y="5441795"/>
                </a:lnTo>
                <a:lnTo>
                  <a:pt x="0" y="54417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5" name="TextBox 5"/>
          <p:cNvSpPr txBox="1"/>
          <p:nvPr/>
        </p:nvSpPr>
        <p:spPr>
          <a:xfrm>
            <a:off x="2269817" y="8961916"/>
            <a:ext cx="4548840" cy="296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3"/>
              </a:lnSpc>
            </a:pPr>
            <a:r>
              <a:rPr lang="en-US" sz="1331" spc="426">
                <a:solidFill>
                  <a:srgbClr val="FFFFFF"/>
                </a:solidFill>
                <a:latin typeface="Neue Einstellung"/>
                <a:ea typeface="Neue Einstellung"/>
                <a:cs typeface="Neue Einstellung"/>
                <a:sym typeface="Neue Einstellung"/>
              </a:rPr>
              <a:t>WWW.SITIOINCREIBLE.COM.AR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63720" y="6934478"/>
            <a:ext cx="7448621" cy="42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9"/>
              </a:lnSpc>
            </a:pPr>
            <a:r>
              <a:rPr lang="en-US" sz="1957" b="1" spc="534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ESTUDIO SHONOS ARQUITECTURA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99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5930"/>
            <a:ext cx="16658950" cy="6563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23"/>
              </a:lnSpc>
            </a:pPr>
            <a:r>
              <a:rPr lang="en-US" sz="8026" b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¿Te imaginas el impacto que tendría en el desarrollo científico de un país si, desde los niveles básicos, las aulas ofrecieran acceso real a la experimentación? </a:t>
            </a:r>
          </a:p>
          <a:p>
            <a:pPr algn="l">
              <a:lnSpc>
                <a:spcPts val="7223"/>
              </a:lnSpc>
            </a:pPr>
            <a:endParaRPr lang="en-US" sz="8026" b="1">
              <a:solidFill>
                <a:srgbClr val="FFFFFF"/>
              </a:solidFill>
              <a:latin typeface="Neue Einstellung Bold"/>
              <a:ea typeface="Neue Einstellung Bold"/>
              <a:cs typeface="Neue Einstellung Bold"/>
              <a:sym typeface="Neue Einstellung 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5489415" y="7849653"/>
            <a:ext cx="2437347" cy="2437347"/>
          </a:xfrm>
          <a:custGeom>
            <a:avLst/>
            <a:gdLst/>
            <a:ahLst/>
            <a:cxnLst/>
            <a:rect l="l" t="t" r="r" b="b"/>
            <a:pathLst>
              <a:path w="2437347" h="2437347">
                <a:moveTo>
                  <a:pt x="0" y="0"/>
                </a:moveTo>
                <a:lnTo>
                  <a:pt x="2437347" y="0"/>
                </a:lnTo>
                <a:lnTo>
                  <a:pt x="2437347" y="2437347"/>
                </a:lnTo>
                <a:lnTo>
                  <a:pt x="0" y="24373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-203260"/>
            <a:ext cx="9144000" cy="10693521"/>
            <a:chOff x="0" y="0"/>
            <a:chExt cx="12192000" cy="1425802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1470" r="21470"/>
            <a:stretch>
              <a:fillRect/>
            </a:stretch>
          </p:blipFill>
          <p:spPr>
            <a:xfrm>
              <a:off x="0" y="0"/>
              <a:ext cx="12192000" cy="14258028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527475" y="729391"/>
            <a:ext cx="7487563" cy="136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32"/>
              </a:lnSpc>
            </a:pPr>
            <a:r>
              <a:rPr lang="en-US" sz="11035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Problema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93254"/>
            <a:ext cx="6153855" cy="2433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7"/>
              </a:lnSpc>
            </a:pPr>
            <a:r>
              <a:rPr lang="en-US" sz="2787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En América Latina, la inversión en investigación y desarrollo es en promedio menor al 0,7% del PIB, muy por debajo del estándar de la OCDE (2,7%)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938487"/>
            <a:ext cx="6153855" cy="1941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7"/>
              </a:lnSpc>
            </a:pPr>
            <a:r>
              <a:rPr lang="en-US" sz="2787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En Chile, por ejemplo, se invierte menos del 0,4% de su PIB en I+D, quedando rezagado incluso dentro del promedio regional.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-203260"/>
            <a:ext cx="9144000" cy="10693521"/>
            <a:chOff x="0" y="0"/>
            <a:chExt cx="12192000" cy="1425802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1470" r="21470"/>
            <a:stretch>
              <a:fillRect/>
            </a:stretch>
          </p:blipFill>
          <p:spPr>
            <a:xfrm>
              <a:off x="0" y="0"/>
              <a:ext cx="12192000" cy="14258028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527475" y="624616"/>
            <a:ext cx="7487563" cy="961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2"/>
              </a:lnSpc>
            </a:pPr>
            <a:r>
              <a:rPr lang="en-US" sz="7736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Consecuencias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93254"/>
            <a:ext cx="6153855" cy="4387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7"/>
              </a:lnSpc>
            </a:pPr>
            <a:r>
              <a:rPr lang="en-US" sz="2787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Esto refleja un desafío común en toda la región: laboratorios limitados, docentes con recursos escasos y estudiantes que rara vez tienen la oportunidad de interactuar con herramientas científicas reales.</a:t>
            </a:r>
          </a:p>
          <a:p>
            <a:pPr algn="l">
              <a:lnSpc>
                <a:spcPts val="3847"/>
              </a:lnSpc>
            </a:pPr>
            <a:endParaRPr lang="en-US" sz="2787" b="1">
              <a:solidFill>
                <a:srgbClr val="1E1E1E"/>
              </a:solidFill>
              <a:latin typeface="Neue Einstellung Bold"/>
              <a:ea typeface="Neue Einstellung Bold"/>
              <a:cs typeface="Neue Einstellung Bold"/>
              <a:sym typeface="Neue Einstellung Bold"/>
            </a:endParaRPr>
          </a:p>
          <a:p>
            <a:pPr algn="l">
              <a:lnSpc>
                <a:spcPts val="3847"/>
              </a:lnSpc>
            </a:pPr>
            <a:endParaRPr lang="en-US" sz="2787" b="1">
              <a:solidFill>
                <a:srgbClr val="1E1E1E"/>
              </a:solidFill>
              <a:latin typeface="Neue Einstellung Bold"/>
              <a:ea typeface="Neue Einstellung Bold"/>
              <a:cs typeface="Neue Einstellung Bold"/>
              <a:sym typeface="Neue Einstellung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99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5930"/>
            <a:ext cx="16658950" cy="4720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23"/>
              </a:lnSpc>
            </a:pPr>
            <a:r>
              <a:rPr lang="en-US" sz="8026" b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En BioSync creemos que la ciencia debe ser accesible, inspiradora y cercana a quienes serán los futuros profesionales e innovadores de nuestra región. </a:t>
            </a:r>
          </a:p>
        </p:txBody>
      </p:sp>
      <p:sp>
        <p:nvSpPr>
          <p:cNvPr id="3" name="Freeform 3"/>
          <p:cNvSpPr/>
          <p:nvPr/>
        </p:nvSpPr>
        <p:spPr>
          <a:xfrm>
            <a:off x="15489415" y="7849653"/>
            <a:ext cx="2437347" cy="2437347"/>
          </a:xfrm>
          <a:custGeom>
            <a:avLst/>
            <a:gdLst/>
            <a:ahLst/>
            <a:cxnLst/>
            <a:rect l="l" t="t" r="r" b="b"/>
            <a:pathLst>
              <a:path w="2437347" h="2437347">
                <a:moveTo>
                  <a:pt x="0" y="0"/>
                </a:moveTo>
                <a:lnTo>
                  <a:pt x="2437347" y="0"/>
                </a:lnTo>
                <a:lnTo>
                  <a:pt x="2437347" y="2437347"/>
                </a:lnTo>
                <a:lnTo>
                  <a:pt x="0" y="24373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-203260"/>
            <a:ext cx="9144000" cy="10693521"/>
            <a:chOff x="0" y="0"/>
            <a:chExt cx="12192000" cy="1425802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7245" r="7245"/>
            <a:stretch>
              <a:fillRect/>
            </a:stretch>
          </p:blipFill>
          <p:spPr>
            <a:xfrm>
              <a:off x="0" y="0"/>
              <a:ext cx="12192000" cy="14258028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778087" y="815559"/>
            <a:ext cx="7487563" cy="1847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2"/>
              </a:lnSpc>
            </a:pPr>
            <a:r>
              <a:rPr lang="en-US" sz="7736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Biorreactor educativo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93254"/>
            <a:ext cx="6986338" cy="537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7"/>
              </a:lnSpc>
            </a:pPr>
            <a:r>
              <a:rPr lang="en-US" sz="2787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Hemos desarrollado un prototipo de biorreactor educativo, especialmente diseñado para la enseñanza media y superior. Este dispositivo permite que los estudiantes comprendan de manera práctica, segura y didáctica conceptos clave de biotecnología y microbiología, despertando la curiosidad y potenciando las habilidades STEM desde el aula.</a:t>
            </a:r>
          </a:p>
          <a:p>
            <a:pPr algn="l">
              <a:lnSpc>
                <a:spcPts val="3847"/>
              </a:lnSpc>
            </a:pPr>
            <a:endParaRPr lang="en-US" sz="2787" b="1">
              <a:solidFill>
                <a:srgbClr val="1E1E1E"/>
              </a:solidFill>
              <a:latin typeface="Neue Einstellung Bold"/>
              <a:ea typeface="Neue Einstellung Bold"/>
              <a:cs typeface="Neue Einstellung Bold"/>
              <a:sym typeface="Neue Einstellung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-203260"/>
            <a:ext cx="9144000" cy="10693521"/>
            <a:chOff x="0" y="0"/>
            <a:chExt cx="12192000" cy="1425802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7245" r="7245"/>
            <a:stretch>
              <a:fillRect/>
            </a:stretch>
          </p:blipFill>
          <p:spPr>
            <a:xfrm>
              <a:off x="0" y="0"/>
              <a:ext cx="12192000" cy="14258028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778087" y="786984"/>
            <a:ext cx="7487563" cy="824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73"/>
              </a:lnSpc>
            </a:pPr>
            <a:r>
              <a:rPr lang="en-US" sz="6636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Caracteristicas: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93254"/>
            <a:ext cx="6986338" cy="537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7"/>
              </a:lnSpc>
            </a:pPr>
            <a:r>
              <a:rPr lang="en-US" sz="2787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Hemos desarrollado un prototipo de biorreactor educativo, especialmente diseñado para la enseñanza media y superior. Este dispositivo permite que los estudiantes comprendan de manera práctica, segura y didáctica conceptos clave de biotecnología y microbiología, despertando la curiosidad y potenciando las habilidades STEM desde el aula.</a:t>
            </a:r>
          </a:p>
          <a:p>
            <a:pPr algn="l">
              <a:lnSpc>
                <a:spcPts val="3847"/>
              </a:lnSpc>
            </a:pPr>
            <a:endParaRPr lang="en-US" sz="2787" b="1">
              <a:solidFill>
                <a:srgbClr val="1E1E1E"/>
              </a:solidFill>
              <a:latin typeface="Neue Einstellung Bold"/>
              <a:ea typeface="Neue Einstellung Bold"/>
              <a:cs typeface="Neue Einstellung Bold"/>
              <a:sym typeface="Neue Einstellung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99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4525" y="2166930"/>
            <a:ext cx="16658950" cy="5102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64"/>
              </a:lnSpc>
            </a:pP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Con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esta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iniciativa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buscamos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transformar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los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laboratorios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escolares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y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universitarios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de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Latinoamérica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en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espacios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vivos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de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experimentación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,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donde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cada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estudiante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pueda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descubrir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el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impacto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real de la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ciencia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y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proyectarse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como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protagonista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de la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innovación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en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 la </a:t>
            </a:r>
            <a:r>
              <a:rPr lang="en-US" sz="5626" b="1" dirty="0" err="1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región</a:t>
            </a:r>
            <a:r>
              <a:rPr lang="en-US" sz="5626" b="1" dirty="0">
                <a:solidFill>
                  <a:srgbClr val="FFFFFF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.</a:t>
            </a:r>
          </a:p>
          <a:p>
            <a:pPr algn="just">
              <a:lnSpc>
                <a:spcPts val="4254"/>
              </a:lnSpc>
            </a:pPr>
            <a:endParaRPr lang="en-US" sz="5626" b="1" dirty="0">
              <a:solidFill>
                <a:srgbClr val="FFFFFF"/>
              </a:solidFill>
              <a:latin typeface="Neue Einstellung Bold"/>
              <a:ea typeface="Neue Einstellung Bold"/>
              <a:cs typeface="Neue Einstellung Bold"/>
              <a:sym typeface="Neue Einstellung 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5489415" y="7849653"/>
            <a:ext cx="2437347" cy="2437347"/>
          </a:xfrm>
          <a:custGeom>
            <a:avLst/>
            <a:gdLst/>
            <a:ahLst/>
            <a:cxnLst/>
            <a:rect l="l" t="t" r="r" b="b"/>
            <a:pathLst>
              <a:path w="2437347" h="2437347">
                <a:moveTo>
                  <a:pt x="0" y="0"/>
                </a:moveTo>
                <a:lnTo>
                  <a:pt x="2437347" y="0"/>
                </a:lnTo>
                <a:lnTo>
                  <a:pt x="2437347" y="2437347"/>
                </a:lnTo>
                <a:lnTo>
                  <a:pt x="0" y="24373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86494" y="7508174"/>
            <a:ext cx="4529737" cy="3500252"/>
          </a:xfrm>
          <a:custGeom>
            <a:avLst/>
            <a:gdLst/>
            <a:ahLst/>
            <a:cxnLst/>
            <a:rect l="l" t="t" r="r" b="b"/>
            <a:pathLst>
              <a:path w="4529737" h="3500252">
                <a:moveTo>
                  <a:pt x="0" y="0"/>
                </a:moveTo>
                <a:lnTo>
                  <a:pt x="4529737" y="0"/>
                </a:lnTo>
                <a:lnTo>
                  <a:pt x="4529737" y="3500252"/>
                </a:lnTo>
                <a:lnTo>
                  <a:pt x="0" y="35002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TextBox 4"/>
          <p:cNvSpPr txBox="1"/>
          <p:nvPr/>
        </p:nvSpPr>
        <p:spPr>
          <a:xfrm>
            <a:off x="527475" y="596041"/>
            <a:ext cx="7926527" cy="79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93"/>
              </a:lnSpc>
            </a:pPr>
            <a:r>
              <a:rPr lang="en-US" sz="6436" b="1">
                <a:solidFill>
                  <a:srgbClr val="1E1E1E"/>
                </a:solidFill>
                <a:latin typeface="Neue Einstellung Bold"/>
                <a:ea typeface="Neue Einstellung Bold"/>
                <a:cs typeface="Neue Einstellung Bold"/>
                <a:sym typeface="Neue Einstellung Bold"/>
              </a:rPr>
              <a:t>Colaboradores:</a:t>
            </a:r>
          </a:p>
        </p:txBody>
      </p:sp>
      <p:pic>
        <p:nvPicPr>
          <p:cNvPr id="1026" name="Picture 2" descr="imagen de perfil">
            <a:extLst>
              <a:ext uri="{FF2B5EF4-FFF2-40B4-BE49-F238E27FC236}">
                <a16:creationId xmlns:a16="http://schemas.microsoft.com/office/drawing/2014/main" id="{171569D4-1828-64C6-7F04-A330CA4BC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866900"/>
            <a:ext cx="4851400" cy="48514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DE789C2-FB20-150D-FEDE-8D5AAC10E284}"/>
              </a:ext>
            </a:extLst>
          </p:cNvPr>
          <p:cNvSpPr txBox="1"/>
          <p:nvPr/>
        </p:nvSpPr>
        <p:spPr>
          <a:xfrm>
            <a:off x="990600" y="6908009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b="1" dirty="0"/>
              <a:t>FERNANDA ROJAS MORALES</a:t>
            </a:r>
          </a:p>
          <a:p>
            <a:pPr algn="ctr"/>
            <a:r>
              <a:rPr lang="es-CL" b="1" dirty="0"/>
              <a:t>Bióloga (UNAB)</a:t>
            </a:r>
          </a:p>
          <a:p>
            <a:pPr algn="ctr"/>
            <a:r>
              <a:rPr lang="es-CL" b="1" dirty="0"/>
              <a:t>Ganadora Endowment Emprendimiento Innovador (UNAB)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318</Words>
  <Application>Microsoft Macintosh PowerPoint</Application>
  <PresentationFormat>Personalizado</PresentationFormat>
  <Paragraphs>18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Neue Einstellung Bold</vt:lpstr>
      <vt:lpstr>Calibri</vt:lpstr>
      <vt:lpstr>Neue Einstellung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BIOSYNC</dc:title>
  <cp:lastModifiedBy>ROJAS MORALES FERNANDA P</cp:lastModifiedBy>
  <cp:revision>2</cp:revision>
  <dcterms:created xsi:type="dcterms:W3CDTF">2006-08-16T00:00:00Z</dcterms:created>
  <dcterms:modified xsi:type="dcterms:W3CDTF">2025-10-01T15:03:08Z</dcterms:modified>
  <dc:identifier>DAG0gMcYKwc</dc:identifier>
</cp:coreProperties>
</file>

<file path=docProps/thumbnail.jpeg>
</file>